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7432000" cy="19202400"/>
  <p:notesSz cx="7004050" cy="9290050"/>
  <p:defaultTextStyle>
    <a:defPPr>
      <a:defRPr lang="en-US"/>
    </a:defPPr>
    <a:lvl1pPr marL="0" algn="l" defTabSz="199813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1pPr>
    <a:lvl2pPr marL="999068" algn="l" defTabSz="199813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2pPr>
    <a:lvl3pPr marL="1998135" algn="l" defTabSz="199813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3pPr>
    <a:lvl4pPr marL="2997204" algn="l" defTabSz="199813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4pPr>
    <a:lvl5pPr marL="3996272" algn="l" defTabSz="199813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5pPr>
    <a:lvl6pPr marL="4995339" algn="l" defTabSz="199813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6pPr>
    <a:lvl7pPr marL="5994406" algn="l" defTabSz="199813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7pPr>
    <a:lvl8pPr marL="6993475" algn="l" defTabSz="199813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8pPr>
    <a:lvl9pPr marL="7992543" algn="l" defTabSz="1998135" rtl="0" eaLnBrk="1" latinLnBrk="0" hangingPunct="1">
      <a:defRPr sz="39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60" autoAdjust="0"/>
    <p:restoredTop sz="94676" autoAdjust="0"/>
  </p:normalViewPr>
  <p:slideViewPr>
    <p:cSldViewPr>
      <p:cViewPr>
        <p:scale>
          <a:sx n="37" d="100"/>
          <a:sy n="37" d="100"/>
        </p:scale>
        <p:origin x="-1592" y="-80"/>
      </p:cViewPr>
      <p:guideLst>
        <p:guide orient="horz" pos="6048"/>
        <p:guide pos="86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26974800" y="0"/>
            <a:ext cx="457200" cy="1920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 userDrawn="1"/>
        </p:nvSpPr>
        <p:spPr>
          <a:xfrm>
            <a:off x="-2" y="0"/>
            <a:ext cx="457200" cy="192024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27432000" cy="24003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0" y="16802100"/>
            <a:ext cx="27432000" cy="2400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endParaRPr lang="en-US" dirty="0"/>
          </a:p>
        </p:txBody>
      </p:sp>
      <p:sp>
        <p:nvSpPr>
          <p:cNvPr id="11" name="Instructions"/>
          <p:cNvSpPr/>
          <p:nvPr userDrawn="1"/>
        </p:nvSpPr>
        <p:spPr>
          <a:xfrm>
            <a:off x="-6572250" y="0"/>
            <a:ext cx="6000750" cy="19202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4070" tIns="104070" rIns="104070" bIns="104070" rtlCol="0" anchor="t"/>
          <a:lstStyle>
            <a:defPPr>
              <a:defRPr lang="en-US"/>
            </a:defPPr>
            <a:lvl1pPr marL="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43430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8686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530291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7372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21715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1060582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90401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747443" algn="l" defTabSz="3686861" rtl="0" eaLnBrk="1" latinLnBrk="0" hangingPunct="1">
              <a:defRPr sz="7258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4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Print Size:</a:t>
            </a:r>
            <a:endParaRPr sz="40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This poster template is 21” high by 30” wide and is printed</a:t>
            </a:r>
            <a:r>
              <a:rPr lang="en-US" sz="28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at 200% for a 42” high by 60” wide poster</a:t>
            </a:r>
            <a:r>
              <a:rPr lang="en-US"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It can be used to print any poster with a 7:10 aspect ratio.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4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Placeholders</a:t>
            </a:r>
            <a:r>
              <a:rPr sz="4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  <a:endParaRPr sz="4000" dirty="0">
              <a:solidFill>
                <a:srgbClr val="7F7F7F"/>
              </a:solidFill>
              <a:latin typeface="Calibri" pitchFamily="34" charset="0"/>
              <a:cs typeface="Calibri" panose="020F0502020204030204" pitchFamily="34" charset="0"/>
            </a:endParaRP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sz="2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The </a:t>
            </a:r>
            <a:r>
              <a:rPr lang="en-US"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various elements included</a:t>
            </a:r>
            <a:r>
              <a:rPr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sz="2800" dirty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 this </a:t>
            </a:r>
            <a:r>
              <a:rPr lang="en-US"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poster are ones</a:t>
            </a:r>
            <a:r>
              <a:rPr lang="en-US" sz="28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we often see in medical, research, and scientific posters.</a:t>
            </a:r>
            <a:r>
              <a:rPr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Feel</a:t>
            </a:r>
            <a:r>
              <a:rPr lang="en-US" sz="28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free to edit, move,  add, and delete items, or change the layout to suit your needs. Always check with your conference organizer for specific requirements.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4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Image</a:t>
            </a:r>
            <a:r>
              <a:rPr lang="en-US" sz="40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Quality</a:t>
            </a:r>
            <a:r>
              <a:rPr lang="en-US" sz="4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: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You can place digital photos or logo art in your poster file by selecting the </a:t>
            </a:r>
            <a:r>
              <a:rPr lang="en-US" sz="28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Insert, Picture</a:t>
            </a:r>
            <a:r>
              <a:rPr lang="en-US"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command, or by using standard copy &amp; paste. For best results, all graphic elements should be at least </a:t>
            </a:r>
            <a:r>
              <a:rPr lang="en-US" sz="2800" b="1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150-200 pixels per inch in their final printed size</a:t>
            </a:r>
            <a:r>
              <a:rPr lang="en-US"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. For instance, a 1600 x 1200 pixel</a:t>
            </a:r>
            <a:r>
              <a:rPr lang="en-US" sz="2800" baseline="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 photo will usually look fine up to </a:t>
            </a:r>
            <a:r>
              <a:rPr lang="en-US"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8“-10” wide on your printed poster.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To preview the print quality of images, select a magnification of 100% when previewing your poster. This will give you a good idea of what it will look like in print. If you are laying out a large poster and using half-scale dimensions, be sure to preview your graphics at 200% to see them at their final printed size.</a:t>
            </a:r>
          </a:p>
          <a:p>
            <a:pPr lvl="0">
              <a:spcBef>
                <a:spcPts val="0"/>
              </a:spcBef>
              <a:spcAft>
                <a:spcPts val="1093"/>
              </a:spcAft>
            </a:pPr>
            <a:r>
              <a:rPr lang="en-US" sz="28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Please note that graphics from websites (such as the logo on your hospital's or university's home page) will only be 72dpi and not suitable for printing.</a:t>
            </a:r>
          </a:p>
          <a:p>
            <a:pPr lvl="0" algn="ctr">
              <a:spcBef>
                <a:spcPts val="0"/>
              </a:spcBef>
              <a:spcAft>
                <a:spcPts val="1093"/>
              </a:spcAft>
            </a:pPr>
            <a:r>
              <a:rPr lang="en-US" sz="2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/>
            </a:r>
            <a:br>
              <a:rPr lang="en-US" sz="2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</a:br>
            <a:r>
              <a:rPr lang="en-US" sz="2000" dirty="0" smtClean="0">
                <a:solidFill>
                  <a:srgbClr val="7F7F7F"/>
                </a:solidFill>
                <a:latin typeface="Calibri" pitchFamily="34" charset="0"/>
                <a:cs typeface="Calibri" panose="020F0502020204030204" pitchFamily="34" charset="0"/>
              </a:rPr>
              <a:t>[This sidebar area does not print.]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003500" y="0"/>
            <a:ext cx="6000750" cy="19202400"/>
            <a:chOff x="33832800" y="0"/>
            <a:chExt cx="12801600" cy="43891200"/>
          </a:xfrm>
        </p:grpSpPr>
        <p:sp>
          <p:nvSpPr>
            <p:cNvPr id="13" name="Instructions"/>
            <p:cNvSpPr/>
            <p:nvPr userDrawn="1"/>
          </p:nvSpPr>
          <p:spPr>
            <a:xfrm>
              <a:off x="33832800" y="0"/>
              <a:ext cx="12801600" cy="43891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28600" tIns="228600" rIns="228600" bIns="228600" rtlCol="0" anchor="t"/>
            <a:lstStyle>
              <a:defPPr>
                <a:defRPr lang="en-US"/>
              </a:defPPr>
              <a:lvl1pPr marL="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43430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8686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530291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7372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21715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1060582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90401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747443" algn="l" defTabSz="3686861" rtl="0" eaLnBrk="1" latinLnBrk="0" hangingPunct="1">
                <a:defRPr sz="7258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4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Change</a:t>
              </a:r>
              <a:r>
                <a:rPr lang="en-US" sz="40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Color Theme</a:t>
              </a:r>
              <a:r>
                <a:rPr lang="en-US" sz="4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:</a:t>
              </a:r>
              <a:endParaRPr sz="4000" dirty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This template is designed to use the built-in color themes in</a:t>
              </a:r>
              <a:r>
                <a:rPr lang="en-US" sz="2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the newer versions of PowerPoint.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To change the color theme, select the </a:t>
              </a:r>
              <a:r>
                <a:rPr lang="en-US" sz="28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Design</a:t>
              </a:r>
              <a:r>
                <a:rPr lang="en-US" sz="2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tab, then select the </a:t>
              </a:r>
              <a:r>
                <a:rPr lang="en-US" sz="28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Colors</a:t>
              </a:r>
              <a:r>
                <a:rPr lang="en-US" sz="2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drop-down list.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8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8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8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8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8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8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8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8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endParaRPr lang="en-US" sz="28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The default color theme for this template is “Office”, so you can always return to that after trying some of the alternatives.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4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Printing Your Poster: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8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Once your poster file is ready, visit</a:t>
              </a:r>
              <a:r>
                <a:rPr lang="en-US" sz="2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www.genigraphics.com</a:t>
              </a:r>
              <a:r>
                <a:rPr lang="en-US" sz="2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 to order a high-quality, affordable poster print. Every order receives a free design review and we can deliver as fast as next business day within the US and Canada. </a:t>
              </a:r>
            </a:p>
            <a:p>
              <a:pPr lvl="0">
                <a:spcBef>
                  <a:spcPts val="0"/>
                </a:spcBef>
                <a:spcAft>
                  <a:spcPts val="1093"/>
                </a:spcAft>
              </a:pPr>
              <a:r>
                <a:rPr lang="en-US" sz="2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Genigraphics® has been producing output from PowerPoint® longer than anyone in the industry; dating back to when we helped Microsoft® design the PowerPoint® software. </a:t>
              </a:r>
            </a:p>
            <a:p>
              <a:pPr lvl="0">
                <a:spcBef>
                  <a:spcPts val="0"/>
                </a:spcBef>
                <a:spcAft>
                  <a:spcPts val="0"/>
                </a:spcAft>
              </a:pPr>
              <a:endParaRPr lang="en-US" sz="2800" baseline="0" dirty="0" smtClean="0">
                <a:solidFill>
                  <a:schemeClr val="bg1">
                    <a:lumMod val="50000"/>
                  </a:schemeClr>
                </a:solidFill>
                <a:latin typeface="Calibri" pitchFamily="34" charset="0"/>
                <a:cs typeface="Calibri" panose="020F0502020204030204" pitchFamily="34" charset="0"/>
              </a:endParaRP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US and Canada:  1-800-790-4001</a:t>
              </a:r>
              <a:br>
                <a:rPr lang="en-US" sz="2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2800" baseline="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Email: info@genigraphics.com</a:t>
              </a:r>
            </a:p>
            <a:p>
              <a:pPr lvl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/>
              </a:r>
              <a:b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</a:br>
              <a:r>
                <a:rPr lang="en-US" sz="2000" dirty="0" smtClean="0">
                  <a:solidFill>
                    <a:schemeClr val="bg1">
                      <a:lumMod val="50000"/>
                    </a:schemeClr>
                  </a:solidFill>
                  <a:latin typeface="Calibri" pitchFamily="34" charset="0"/>
                  <a:cs typeface="Calibri" panose="020F0502020204030204" pitchFamily="34" charset="0"/>
                </a:rPr>
                <a:t>[This sidebar area does not print.]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81342" y="9260274"/>
              <a:ext cx="11904515" cy="10246926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800" y="18973800"/>
            <a:ext cx="5297435" cy="18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44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D6BDF-9D0E-4E2B-85B8-D8F4790360C9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66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768986"/>
            <a:ext cx="24688800" cy="3200400"/>
          </a:xfrm>
          <a:prstGeom prst="rect">
            <a:avLst/>
          </a:prstGeom>
        </p:spPr>
        <p:txBody>
          <a:bodyPr vert="horz" lIns="199814" tIns="99907" rIns="199814" bIns="99907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4480562"/>
            <a:ext cx="24688800" cy="12672697"/>
          </a:xfrm>
          <a:prstGeom prst="rect">
            <a:avLst/>
          </a:prstGeom>
        </p:spPr>
        <p:txBody>
          <a:bodyPr vert="horz" lIns="199814" tIns="99907" rIns="199814" bIns="99907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71600" y="17797782"/>
            <a:ext cx="6400800" cy="1022350"/>
          </a:xfrm>
          <a:prstGeom prst="rect">
            <a:avLst/>
          </a:prstGeom>
        </p:spPr>
        <p:txBody>
          <a:bodyPr vert="horz" lIns="199814" tIns="99907" rIns="199814" bIns="99907" rtlCol="0" anchor="ctr"/>
          <a:lstStyle>
            <a:lvl1pPr algn="l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D6BDF-9D0E-4E2B-85B8-D8F4790360C9}" type="datetimeFigureOut">
              <a:rPr lang="en-US" smtClean="0"/>
              <a:t>11/27/16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372600" y="17797782"/>
            <a:ext cx="8686800" cy="1022350"/>
          </a:xfrm>
          <a:prstGeom prst="rect">
            <a:avLst/>
          </a:prstGeom>
        </p:spPr>
        <p:txBody>
          <a:bodyPr vert="horz" lIns="199814" tIns="99907" rIns="199814" bIns="99907" rtlCol="0" anchor="ctr"/>
          <a:lstStyle>
            <a:lvl1pPr algn="ct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659600" y="17797782"/>
            <a:ext cx="6400800" cy="1022350"/>
          </a:xfrm>
          <a:prstGeom prst="rect">
            <a:avLst/>
          </a:prstGeom>
        </p:spPr>
        <p:txBody>
          <a:bodyPr vert="horz" lIns="199814" tIns="99907" rIns="199814" bIns="99907" rtlCol="0" anchor="ctr"/>
          <a:lstStyle>
            <a:lvl1pPr algn="r">
              <a:defRPr sz="2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075EA-769C-4ECD-B48E-D6FCDC24F8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22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1998135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139" indent="-208139" algn="l" defTabSz="1998135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6278" indent="-208139" algn="l" defTabSz="1998135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24418" indent="-208139" algn="l" defTabSz="1998135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832556" indent="-208139" algn="l" defTabSz="1998135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40696" indent="-208139" algn="l" defTabSz="1998135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5494873" indent="-499534" algn="l" defTabSz="1998135" rtl="0" eaLnBrk="1" latinLnBrk="0" hangingPunct="1">
        <a:spcBef>
          <a:spcPct val="20000"/>
        </a:spcBef>
        <a:buFont typeface="Arial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6pPr>
      <a:lvl7pPr marL="6493941" indent="-499534" algn="l" defTabSz="1998135" rtl="0" eaLnBrk="1" latinLnBrk="0" hangingPunct="1">
        <a:spcBef>
          <a:spcPct val="20000"/>
        </a:spcBef>
        <a:buFont typeface="Arial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7pPr>
      <a:lvl8pPr marL="7493009" indent="-499534" algn="l" defTabSz="1998135" rtl="0" eaLnBrk="1" latinLnBrk="0" hangingPunct="1">
        <a:spcBef>
          <a:spcPct val="20000"/>
        </a:spcBef>
        <a:buFont typeface="Arial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8pPr>
      <a:lvl9pPr marL="8492076" indent="-499534" algn="l" defTabSz="1998135" rtl="0" eaLnBrk="1" latinLnBrk="0" hangingPunct="1">
        <a:spcBef>
          <a:spcPct val="20000"/>
        </a:spcBef>
        <a:buFont typeface="Arial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98135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1pPr>
      <a:lvl2pPr marL="999068" algn="l" defTabSz="1998135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998135" algn="l" defTabSz="1998135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3pPr>
      <a:lvl4pPr marL="2997204" algn="l" defTabSz="1998135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3996272" algn="l" defTabSz="1998135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95339" algn="l" defTabSz="1998135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994406" algn="l" defTabSz="1998135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993475" algn="l" defTabSz="1998135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992543" algn="l" defTabSz="1998135" rtl="0" eaLnBrk="1" latinLnBrk="0" hangingPunct="1"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emf"/><Relationship Id="rId25" Type="http://schemas.openxmlformats.org/officeDocument/2006/relationships/image" Target="../media/image25.emf"/><Relationship Id="rId26" Type="http://schemas.openxmlformats.org/officeDocument/2006/relationships/image" Target="../media/image26.emf"/><Relationship Id="rId27" Type="http://schemas.openxmlformats.org/officeDocument/2006/relationships/image" Target="../media/image27.emf"/><Relationship Id="rId28" Type="http://schemas.openxmlformats.org/officeDocument/2006/relationships/image" Target="../media/image28.emf"/><Relationship Id="rId10" Type="http://schemas.openxmlformats.org/officeDocument/2006/relationships/image" Target="../media/image10.emf"/><Relationship Id="rId11" Type="http://schemas.openxmlformats.org/officeDocument/2006/relationships/image" Target="../media/image11.emf"/><Relationship Id="rId12" Type="http://schemas.openxmlformats.org/officeDocument/2006/relationships/image" Target="../media/image12.emf"/><Relationship Id="rId13" Type="http://schemas.openxmlformats.org/officeDocument/2006/relationships/image" Target="../media/image13.emf"/><Relationship Id="rId14" Type="http://schemas.openxmlformats.org/officeDocument/2006/relationships/image" Target="../media/image14.emf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emf"/><Relationship Id="rId18" Type="http://schemas.openxmlformats.org/officeDocument/2006/relationships/image" Target="../media/image18.png"/><Relationship Id="rId19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Relationship Id="rId3" Type="http://schemas.openxmlformats.org/officeDocument/2006/relationships/image" Target="../media/image4.emf"/><Relationship Id="rId4" Type="http://schemas.openxmlformats.org/officeDocument/2006/relationships/hyperlink" Target="mailto:minghuiz@berkeley.edu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emf"/><Relationship Id="rId8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8059400" y="2590800"/>
            <a:ext cx="8458200" cy="9296400"/>
            <a:chOff x="18059400" y="7245350"/>
            <a:chExt cx="8458200" cy="7339263"/>
          </a:xfrm>
        </p:grpSpPr>
        <p:sp>
          <p:nvSpPr>
            <p:cNvPr id="12" name="Text Box 191"/>
            <p:cNvSpPr txBox="1">
              <a:spLocks noChangeArrowheads="1"/>
            </p:cNvSpPr>
            <p:nvPr/>
          </p:nvSpPr>
          <p:spPr bwMode="auto">
            <a:xfrm>
              <a:off x="18059400" y="7645400"/>
              <a:ext cx="8458200" cy="6939213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83256" tIns="83256" rIns="83256" bIns="83256">
              <a:no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8059400" y="7245350"/>
              <a:ext cx="84582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628" tIns="20814" rIns="41628" bIns="20814" rtlCol="0" anchor="ctr"/>
            <a:lstStyle/>
            <a:p>
              <a:pPr algn="ctr"/>
              <a:r>
                <a:rPr lang="en-US" sz="28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Irrigation causes predictable water crisis syndromes</a:t>
              </a:r>
              <a:endPara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304" name="Picture 3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200" y="5633324"/>
            <a:ext cx="6248400" cy="5949076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14400" y="6172200"/>
            <a:ext cx="8458200" cy="10439400"/>
            <a:chOff x="914400" y="9612840"/>
            <a:chExt cx="8458200" cy="9475304"/>
          </a:xfrm>
        </p:grpSpPr>
        <p:sp>
          <p:nvSpPr>
            <p:cNvPr id="11" name="Text Box 190"/>
            <p:cNvSpPr txBox="1">
              <a:spLocks noChangeArrowheads="1"/>
            </p:cNvSpPr>
            <p:nvPr/>
          </p:nvSpPr>
          <p:spPr bwMode="auto">
            <a:xfrm>
              <a:off x="914400" y="10195936"/>
              <a:ext cx="8458200" cy="889220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83256" tIns="83256" rIns="83256" bIns="83256">
              <a:no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800" b="1" dirty="0">
                <a:latin typeface="+mn-lt"/>
              </a:endParaRPr>
            </a:p>
            <a:p>
              <a:pPr eaLnBrk="1" hangingPunct="1"/>
              <a:endParaRPr lang="en-US" sz="1800" b="1" dirty="0">
                <a:latin typeface="+mn-lt"/>
              </a:endParaRPr>
            </a:p>
            <a:p>
              <a:pPr eaLnBrk="1" hangingPunct="1"/>
              <a:endParaRPr lang="en-US" sz="1800" dirty="0">
                <a:latin typeface="+mn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914400" y="9612840"/>
              <a:ext cx="8458200" cy="5648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628" tIns="20814" rIns="41628" bIns="20814" rtlCol="0" anchor="ctr"/>
            <a:lstStyle/>
            <a:p>
              <a:pPr algn="ctr"/>
              <a:r>
                <a:rPr lang="en-US" sz="28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Expand PUB methods to irrigated basins</a:t>
              </a:r>
              <a:endPara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292" name="Picture 2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2039601"/>
            <a:ext cx="5181600" cy="4469750"/>
          </a:xfrm>
          <a:prstGeom prst="rect">
            <a:avLst/>
          </a:prstGeom>
        </p:spPr>
      </p:pic>
      <p:sp>
        <p:nvSpPr>
          <p:cNvPr id="4" name="Text Box 122"/>
          <p:cNvSpPr txBox="1">
            <a:spLocks noChangeArrowheads="1"/>
          </p:cNvSpPr>
          <p:nvPr/>
        </p:nvSpPr>
        <p:spPr bwMode="auto">
          <a:xfrm>
            <a:off x="3429000" y="246222"/>
            <a:ext cx="20574000" cy="1159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3256" tIns="208139" rIns="83256" bIns="208139" anchor="ctr" anchorCtr="0">
            <a:spAutoFit/>
          </a:bodyPr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/>
            <a:r>
              <a:rPr lang="en-US" sz="4800" b="1" dirty="0" smtClean="0">
                <a:solidFill>
                  <a:schemeClr val="bg2">
                    <a:lumMod val="90000"/>
                  </a:schemeClr>
                </a:solidFill>
              </a:rPr>
              <a:t>Fingerprinting Irrigation in Sparsely Gauged Basins</a:t>
            </a:r>
            <a:endParaRPr lang="en-US" sz="48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5" name="Text Box 123"/>
          <p:cNvSpPr txBox="1">
            <a:spLocks noChangeArrowheads="1"/>
          </p:cNvSpPr>
          <p:nvPr/>
        </p:nvSpPr>
        <p:spPr bwMode="auto">
          <a:xfrm>
            <a:off x="3429000" y="1400175"/>
            <a:ext cx="205740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3256" tIns="83256" rIns="83256" bIns="83256" anchor="ctr" anchorCtr="0"/>
          <a:lstStyle>
            <a:lvl1pPr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4389438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2400" dirty="0" err="1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Minghui</a:t>
            </a:r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 Zhang; Sally Thompson, PhD</a:t>
            </a:r>
            <a:endParaRPr lang="en-US" sz="2400" baseline="300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  <a:p>
            <a:pPr algn="ctr" eaLnBrk="1" hangingPunct="1"/>
            <a:r>
              <a:rPr lang="en-US" sz="24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rPr>
              <a:t>University of California, Berkeley</a:t>
            </a:r>
            <a:endParaRPr lang="en-US" sz="2400" dirty="0">
              <a:solidFill>
                <a:schemeClr val="accent3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66801" y="17522190"/>
            <a:ext cx="2807070" cy="10269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lIns="41628" tIns="20814" rIns="41628" bIns="20814" rtlCol="0">
            <a:spAutoFit/>
          </a:bodyPr>
          <a:lstStyle/>
          <a:p>
            <a:r>
              <a:rPr lang="en-US" sz="1600" dirty="0" err="1" smtClean="0"/>
              <a:t>Minghui</a:t>
            </a:r>
            <a:r>
              <a:rPr lang="en-US" sz="1600" dirty="0" smtClean="0"/>
              <a:t> Zhang</a:t>
            </a:r>
            <a:endParaRPr lang="en-US" sz="1600" dirty="0"/>
          </a:p>
          <a:p>
            <a:r>
              <a:rPr lang="en-US" sz="1600" dirty="0" smtClean="0"/>
              <a:t>University of California, Berkeley</a:t>
            </a:r>
            <a:endParaRPr lang="en-US" sz="1600" dirty="0"/>
          </a:p>
          <a:p>
            <a:r>
              <a:rPr lang="en-US" sz="1600" dirty="0"/>
              <a:t>Email</a:t>
            </a:r>
            <a:r>
              <a:rPr lang="en-US" sz="1600" dirty="0" smtClean="0"/>
              <a:t>: </a:t>
            </a:r>
            <a:r>
              <a:rPr lang="en-US" sz="1600" dirty="0" err="1" smtClean="0">
                <a:hlinkClick r:id="rId4"/>
              </a:rPr>
              <a:t>minghuiz@berkeley.edu</a:t>
            </a:r>
            <a:endParaRPr lang="en-US" sz="1600" dirty="0"/>
          </a:p>
          <a:p>
            <a:r>
              <a:rPr lang="en-US" sz="1600" dirty="0" smtClean="0"/>
              <a:t>Phone: (510) 883 4186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1066800" y="17002126"/>
            <a:ext cx="1231371" cy="472922"/>
          </a:xfrm>
          <a:prstGeom prst="rect">
            <a:avLst/>
          </a:prstGeom>
          <a:noFill/>
        </p:spPr>
        <p:txBody>
          <a:bodyPr wrap="none" lIns="41628" tIns="20814" rIns="41628" bIns="20814" rtlCol="0">
            <a:spAutoFit/>
          </a:bodyPr>
          <a:lstStyle/>
          <a:p>
            <a:r>
              <a:rPr lang="en-US" sz="2800" b="1" dirty="0"/>
              <a:t>Contact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716000" y="17522189"/>
            <a:ext cx="12192000" cy="1280160"/>
          </a:xfrm>
          <a:prstGeom prst="rect">
            <a:avLst/>
          </a:prstGeom>
          <a:noFill/>
        </p:spPr>
        <p:txBody>
          <a:bodyPr wrap="square" lIns="41628" tIns="41628" rIns="41628" bIns="41628" numCol="1" spcCol="208139" rtlCol="0">
            <a:noAutofit/>
          </a:bodyPr>
          <a:lstStyle/>
          <a:p>
            <a:pPr marL="208139" indent="-208139">
              <a:buFont typeface="+mj-lt"/>
              <a:buAutoNum type="arabicPeriod"/>
            </a:pPr>
            <a:r>
              <a:rPr lang="en-US" sz="800" dirty="0"/>
              <a:t> Botter, G; </a:t>
            </a:r>
            <a:r>
              <a:rPr lang="en-US" sz="800" dirty="0" err="1"/>
              <a:t>Porporato</a:t>
            </a:r>
            <a:r>
              <a:rPr lang="en-US" sz="800" dirty="0"/>
              <a:t>, A; Rodriguez-</a:t>
            </a:r>
            <a:r>
              <a:rPr lang="en-US" sz="800" dirty="0" err="1"/>
              <a:t>Iturbe</a:t>
            </a:r>
            <a:r>
              <a:rPr lang="en-US" sz="800" dirty="0"/>
              <a:t>, I; </a:t>
            </a:r>
            <a:r>
              <a:rPr lang="en-US" sz="800" dirty="0" err="1"/>
              <a:t>Rinaldo</a:t>
            </a:r>
            <a:r>
              <a:rPr lang="en-US" sz="800" dirty="0"/>
              <a:t>, A. “Basin-scale soil moisture dynamics and the probabilistic characterization of carrier hydrologic flows: Slow, leaching-prone components of the hydrologic response”. </a:t>
            </a:r>
            <a:r>
              <a:rPr lang="en-US" sz="800" i="1" dirty="0"/>
              <a:t>Water Resources Research, </a:t>
            </a:r>
            <a:r>
              <a:rPr lang="en-US" sz="800" dirty="0"/>
              <a:t>43, 2007</a:t>
            </a:r>
            <a:r>
              <a:rPr lang="en-US" sz="800" dirty="0" smtClean="0"/>
              <a:t>.</a:t>
            </a:r>
            <a:endParaRPr lang="en-US" sz="800" dirty="0"/>
          </a:p>
          <a:p>
            <a:pPr marL="208139" indent="-208139">
              <a:buFont typeface="+mj-lt"/>
              <a:buAutoNum type="arabicPeriod"/>
            </a:pPr>
            <a:r>
              <a:rPr lang="en-US" sz="800" dirty="0"/>
              <a:t> </a:t>
            </a:r>
            <a:r>
              <a:rPr lang="en-US" sz="800" dirty="0" err="1" smtClean="0"/>
              <a:t>Porporato</a:t>
            </a:r>
            <a:r>
              <a:rPr lang="en-US" sz="800" dirty="0" smtClean="0"/>
              <a:t>, </a:t>
            </a:r>
            <a:r>
              <a:rPr lang="en-US" sz="800" dirty="0" err="1" smtClean="0"/>
              <a:t>Amilcare</a:t>
            </a:r>
            <a:r>
              <a:rPr lang="en-US" sz="800" dirty="0" smtClean="0"/>
              <a:t>; Daly, </a:t>
            </a:r>
            <a:r>
              <a:rPr lang="en-US" sz="800" dirty="0" err="1" smtClean="0"/>
              <a:t>Edoardo</a:t>
            </a:r>
            <a:r>
              <a:rPr lang="en-US" sz="800" dirty="0" smtClean="0"/>
              <a:t>; and Rodriguez-</a:t>
            </a:r>
            <a:r>
              <a:rPr lang="en-US" sz="800" dirty="0" err="1" smtClean="0"/>
              <a:t>Iturbe</a:t>
            </a:r>
            <a:r>
              <a:rPr lang="en-US" sz="800" dirty="0" smtClean="0"/>
              <a:t>, Ignacio. “Soil water balance and ecosystem response to climate change”</a:t>
            </a:r>
            <a:r>
              <a:rPr lang="en-US" sz="800" i="1" dirty="0" smtClean="0"/>
              <a:t>. The American Naturalist</a:t>
            </a:r>
            <a:r>
              <a:rPr lang="en-US" sz="800" dirty="0" smtClean="0"/>
              <a:t>, 164:5, 2004.</a:t>
            </a:r>
            <a:endParaRPr lang="en-US" sz="800" dirty="0"/>
          </a:p>
          <a:p>
            <a:pPr marL="208139" indent="-208139">
              <a:buFont typeface="+mj-lt"/>
              <a:buAutoNum type="arabicPeriod"/>
            </a:pPr>
            <a:r>
              <a:rPr lang="en-US" sz="800" dirty="0"/>
              <a:t> </a:t>
            </a:r>
            <a:r>
              <a:rPr lang="en-US" sz="800" dirty="0" err="1" smtClean="0"/>
              <a:t>Srinivasan</a:t>
            </a:r>
            <a:r>
              <a:rPr lang="en-US" sz="800" dirty="0" smtClean="0"/>
              <a:t>, V; </a:t>
            </a:r>
            <a:r>
              <a:rPr lang="en-US" sz="800" dirty="0" err="1" smtClean="0"/>
              <a:t>Lambin</a:t>
            </a:r>
            <a:r>
              <a:rPr lang="en-US" sz="800" dirty="0" smtClean="0"/>
              <a:t>, EF; </a:t>
            </a:r>
            <a:r>
              <a:rPr lang="en-US" sz="800" dirty="0" err="1" smtClean="0"/>
              <a:t>Gorelick</a:t>
            </a:r>
            <a:r>
              <a:rPr lang="en-US" sz="800" dirty="0" smtClean="0"/>
              <a:t>, SM; Thompson, BH; and </a:t>
            </a:r>
            <a:r>
              <a:rPr lang="en-US" sz="800" dirty="0" err="1" smtClean="0"/>
              <a:t>Rozelle</a:t>
            </a:r>
            <a:r>
              <a:rPr lang="en-US" sz="800" dirty="0" smtClean="0"/>
              <a:t>, S. “The nature and causes of the global water crisis: Syndromes from a meta-analysis of coupled human-water studies”. </a:t>
            </a:r>
            <a:r>
              <a:rPr lang="en-US" sz="800" i="1" dirty="0" smtClean="0"/>
              <a:t>Water Resources Research</a:t>
            </a:r>
            <a:r>
              <a:rPr lang="en-US" sz="800" dirty="0" smtClean="0"/>
              <a:t>, 48: 2011.</a:t>
            </a:r>
            <a:endParaRPr lang="en-US" sz="800" dirty="0"/>
          </a:p>
          <a:p>
            <a:r>
              <a:rPr lang="en-US" sz="800" dirty="0" smtClean="0"/>
              <a:t>  </a:t>
            </a:r>
            <a:endParaRPr lang="en-US" sz="800" dirty="0"/>
          </a:p>
          <a:p>
            <a:pPr marL="208139" indent="-208139">
              <a:buFont typeface="+mj-lt"/>
              <a:buAutoNum type="arabicPeriod"/>
            </a:pP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13716002" y="17002126"/>
            <a:ext cx="1720158" cy="472922"/>
          </a:xfrm>
          <a:prstGeom prst="rect">
            <a:avLst/>
          </a:prstGeom>
          <a:noFill/>
        </p:spPr>
        <p:txBody>
          <a:bodyPr wrap="none" lIns="41628" tIns="20814" rIns="41628" bIns="20814" rtlCol="0">
            <a:spAutoFit/>
          </a:bodyPr>
          <a:lstStyle/>
          <a:p>
            <a:r>
              <a:rPr lang="en-US" sz="2800" b="1" dirty="0"/>
              <a:t>References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14400" y="2590801"/>
            <a:ext cx="8458200" cy="3428999"/>
            <a:chOff x="914400" y="2800350"/>
            <a:chExt cx="8458200" cy="2419690"/>
          </a:xfrm>
        </p:grpSpPr>
        <p:sp>
          <p:nvSpPr>
            <p:cNvPr id="10" name="Text Box 189"/>
            <p:cNvSpPr txBox="1">
              <a:spLocks noChangeArrowheads="1"/>
            </p:cNvSpPr>
            <p:nvPr/>
          </p:nvSpPr>
          <p:spPr bwMode="auto">
            <a:xfrm>
              <a:off x="914400" y="3200399"/>
              <a:ext cx="8458200" cy="201964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1">
                  <a:lumMod val="75000"/>
                </a:schemeClr>
              </a:solidFill>
            </a:ln>
            <a:effectLst/>
          </p:spPr>
          <p:txBody>
            <a:bodyPr lIns="83256" tIns="83256" rIns="83256" bIns="83256">
              <a:noAutofit/>
            </a:bodyPr>
            <a:lstStyle>
              <a:lvl1pPr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 sz="22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2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sz="1800" dirty="0">
                <a:latin typeface="Calibri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14400" y="2800350"/>
              <a:ext cx="8458200" cy="40005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41628" tIns="20814" rIns="41628" bIns="20814" rtlCol="0" anchor="ctr"/>
            <a:lstStyle/>
            <a:p>
              <a:pPr algn="ctr"/>
              <a:r>
                <a:rPr lang="en-US" sz="2800" b="1" dirty="0" smtClean="0">
                  <a:solidFill>
                    <a:schemeClr val="accent3">
                      <a:lumMod val="20000"/>
                      <a:lumOff val="80000"/>
                    </a:schemeClr>
                  </a:solidFill>
                </a:rPr>
                <a:t>Human activity disrupts PUB efforts</a:t>
              </a:r>
              <a:endPara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45" name="Rectangle 44"/>
          <p:cNvSpPr/>
          <p:nvPr/>
        </p:nvSpPr>
        <p:spPr>
          <a:xfrm>
            <a:off x="9677400" y="2590800"/>
            <a:ext cx="8077200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1628" tIns="20814" rIns="41628" bIns="20814" rtlCol="0" anchor="ctr"/>
          <a:lstStyle/>
          <a:p>
            <a:pPr algn="ctr"/>
            <a:r>
              <a:rPr lang="en-US" sz="28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Irrigation </a:t>
            </a:r>
            <a:r>
              <a:rPr lang="en-US" sz="28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can be tracked</a:t>
            </a:r>
            <a:r>
              <a:rPr lang="en-US" sz="2800" b="1" dirty="0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 in streamflow fingerprints</a:t>
            </a:r>
            <a:endParaRPr lang="en-US" sz="28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10400" y="3276600"/>
            <a:ext cx="2133600" cy="171328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/>
              <a:t>However, i</a:t>
            </a:r>
            <a:r>
              <a:rPr lang="en-US" sz="1600" dirty="0" smtClean="0"/>
              <a:t>ncluding human </a:t>
            </a:r>
            <a:r>
              <a:rPr lang="en-US" sz="1600" dirty="0"/>
              <a:t>activity </a:t>
            </a:r>
            <a:r>
              <a:rPr lang="en-US" sz="1600" dirty="0" smtClean="0"/>
              <a:t>in PUB efforts </a:t>
            </a:r>
            <a:r>
              <a:rPr lang="en-US" sz="1600" dirty="0"/>
              <a:t>is essential given the high level of development of many basins.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66800" y="13792200"/>
            <a:ext cx="7924800" cy="392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448800" y="16103024"/>
            <a:ext cx="8534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These contour plots allow us to construct theoretical fingerprints for each source, to be compared to measured fingerprints.</a:t>
            </a:r>
            <a:endParaRPr lang="en-US" sz="1600" b="1" dirty="0"/>
          </a:p>
        </p:txBody>
      </p:sp>
      <p:pic>
        <p:nvPicPr>
          <p:cNvPr id="30" name="Picture 29" descr="logo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1981200" cy="1981200"/>
          </a:xfrm>
          <a:prstGeom prst="rect">
            <a:avLst/>
          </a:prstGeom>
        </p:spPr>
      </p:pic>
      <p:pic>
        <p:nvPicPr>
          <p:cNvPr id="31" name="Picture 30" descr="logo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400" y="228600"/>
            <a:ext cx="1981200" cy="19812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18059400" y="3352800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Water crisis syndromes of: (1) unsustainability (aquifer depletion), (2) ecological destruction (perturbation of natural streamflow volume), and (3) social impact (irrigation needs unmet) are combined into a water crisis metric</a:t>
            </a:r>
            <a:r>
              <a:rPr lang="en-US" sz="1600" dirty="0" smtClean="0"/>
              <a:t>.</a:t>
            </a:r>
            <a:endParaRPr lang="en-US" sz="1600" dirty="0" smtClean="0">
              <a:solidFill>
                <a:srgbClr val="C0504D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39103" t="17277" r="31944" b="-7577"/>
          <a:stretch/>
        </p:blipFill>
        <p:spPr>
          <a:xfrm>
            <a:off x="11353800" y="14344607"/>
            <a:ext cx="2474158" cy="28579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8"/>
          <a:srcRect l="34677" t="7261" r="26827" b="-1"/>
          <a:stretch/>
        </p:blipFill>
        <p:spPr>
          <a:xfrm rot="16200000">
            <a:off x="8052204" y="11226231"/>
            <a:ext cx="3048165" cy="254972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18287999" y="12085739"/>
            <a:ext cx="8305801" cy="4602061"/>
            <a:chOff x="990599" y="6781800"/>
            <a:chExt cx="8305801" cy="460206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90599" y="8305800"/>
              <a:ext cx="2581335" cy="1371600"/>
            </a:xfrm>
            <a:prstGeom prst="rect">
              <a:avLst/>
            </a:prstGeom>
          </p:spPr>
        </p:pic>
        <p:sp>
          <p:nvSpPr>
            <p:cNvPr id="126" name="Rectangle 125"/>
            <p:cNvSpPr/>
            <p:nvPr/>
          </p:nvSpPr>
          <p:spPr>
            <a:xfrm>
              <a:off x="1066800" y="9982200"/>
              <a:ext cx="2209800" cy="62991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US" sz="1600" dirty="0"/>
                <a:t>I</a:t>
              </a:r>
              <a:r>
                <a:rPr lang="en-US" sz="1600" dirty="0" smtClean="0"/>
                <a:t>rrigation </a:t>
              </a:r>
              <a:r>
                <a:rPr lang="en-US" sz="1600" dirty="0" smtClean="0"/>
                <a:t>is </a:t>
              </a:r>
              <a:r>
                <a:rPr lang="en-US" sz="1600" dirty="0" smtClean="0"/>
                <a:t>triggered </a:t>
              </a:r>
              <a:r>
                <a:rPr lang="en-US" sz="1600" dirty="0"/>
                <a:t>at 60% of field </a:t>
              </a:r>
              <a:r>
                <a:rPr lang="en-US" sz="1600" dirty="0" smtClean="0"/>
                <a:t>capacity.</a:t>
              </a:r>
              <a:endParaRPr lang="en-US" sz="1600" dirty="0"/>
            </a:p>
          </p:txBody>
        </p: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67000" y="6781800"/>
              <a:ext cx="6629400" cy="4602061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6858000" y="15326380"/>
            <a:ext cx="20574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</a:t>
            </a:r>
            <a:r>
              <a:rPr lang="en-US" sz="1400" dirty="0" smtClean="0"/>
              <a:t>eriodic irrigation causes “saw-tooth” pattern</a:t>
            </a:r>
            <a:endParaRPr lang="en-US" sz="1400" dirty="0"/>
          </a:p>
        </p:txBody>
      </p:sp>
      <p:cxnSp>
        <p:nvCxnSpPr>
          <p:cNvPr id="71" name="Straight Arrow Connector 70"/>
          <p:cNvCxnSpPr>
            <a:stCxn id="49" idx="1"/>
            <a:endCxn id="75" idx="6"/>
          </p:cNvCxnSpPr>
          <p:nvPr/>
        </p:nvCxnSpPr>
        <p:spPr>
          <a:xfrm flipH="1" flipV="1">
            <a:off x="4343400" y="15582900"/>
            <a:ext cx="2514600" cy="50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3810000" y="15392400"/>
            <a:ext cx="533400" cy="381000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8516600" y="11897380"/>
            <a:ext cx="115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Model</a:t>
            </a:r>
            <a:endParaRPr lang="en-US" sz="28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9677400" y="3149024"/>
            <a:ext cx="8229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Percent change in streamflow metrics (α</a:t>
            </a:r>
            <a:r>
              <a:rPr lang="en-US" sz="1600" b="1" dirty="0"/>
              <a:t>, </a:t>
            </a:r>
            <a:r>
              <a:rPr lang="en-US" sz="1600" b="1" dirty="0" err="1"/>
              <a:t>λ</a:t>
            </a:r>
            <a:r>
              <a:rPr lang="en-US" sz="1600" b="1" dirty="0"/>
              <a:t>, and average streamflow</a:t>
            </a:r>
            <a:r>
              <a:rPr lang="en-US" sz="1600" b="1" dirty="0" smtClean="0"/>
              <a:t>) serve as fingerprints that differentiate among irrigation sources. These fingerprints vary across catchment type,     .</a:t>
            </a:r>
            <a:endParaRPr lang="en-US" sz="1600" b="1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3300" y="3200400"/>
            <a:ext cx="2501900" cy="21336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9601200"/>
            <a:ext cx="2590800" cy="2171700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81600" y="9601200"/>
            <a:ext cx="2247900" cy="2095500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1066800" y="5334000"/>
            <a:ext cx="8153400" cy="629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We explored the effects of irrigation on streamflow dynamics and environmental sustainability.  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Our work supports PUB efforts in heavily irrigated, but sparsely gauged, basins.</a:t>
            </a:r>
            <a:endParaRPr lang="en-US" sz="1600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29200" y="3200400"/>
            <a:ext cx="2514600" cy="2146300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2971800" y="3429000"/>
            <a:ext cx="19050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“</a:t>
            </a:r>
            <a:r>
              <a:rPr lang="en-US" sz="1600" dirty="0"/>
              <a:t>P</a:t>
            </a:r>
            <a:r>
              <a:rPr lang="en-US" sz="1600" dirty="0" smtClean="0"/>
              <a:t>redictions in </a:t>
            </a:r>
            <a:r>
              <a:rPr lang="en-US" sz="1600" dirty="0" err="1" smtClean="0"/>
              <a:t>ungauged</a:t>
            </a:r>
            <a:r>
              <a:rPr lang="en-US" sz="1600" dirty="0" smtClean="0"/>
              <a:t> basins” (PUB) efforts traditionally focus on natural basins.</a:t>
            </a:r>
            <a:endParaRPr lang="en-US" sz="1600" dirty="0"/>
          </a:p>
        </p:txBody>
      </p:sp>
      <p:sp>
        <p:nvSpPr>
          <p:cNvPr id="107" name="TextBox 106"/>
          <p:cNvSpPr txBox="1"/>
          <p:nvPr/>
        </p:nvSpPr>
        <p:spPr>
          <a:xfrm>
            <a:off x="6477000" y="13878580"/>
            <a:ext cx="266700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Imports increase streamflow magnitude and peak frequency</a:t>
            </a:r>
            <a:endParaRPr lang="en-US" sz="1400" dirty="0"/>
          </a:p>
        </p:txBody>
      </p:sp>
      <p:sp>
        <p:nvSpPr>
          <p:cNvPr id="100" name="TextBox 99"/>
          <p:cNvSpPr txBox="1"/>
          <p:nvPr/>
        </p:nvSpPr>
        <p:spPr>
          <a:xfrm>
            <a:off x="1066800" y="11777246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Hydrograph of an arid catchment illustrates the fingerprints attributed to four irrigation sources.</a:t>
            </a:r>
            <a:endParaRPr lang="en-US" sz="1600" dirty="0"/>
          </a:p>
        </p:txBody>
      </p:sp>
      <p:cxnSp>
        <p:nvCxnSpPr>
          <p:cNvPr id="112" name="Straight Arrow Connector 111"/>
          <p:cNvCxnSpPr>
            <a:stCxn id="107" idx="1"/>
          </p:cNvCxnSpPr>
          <p:nvPr/>
        </p:nvCxnSpPr>
        <p:spPr>
          <a:xfrm flipH="1">
            <a:off x="3581400" y="14140190"/>
            <a:ext cx="2895600" cy="330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6324600" y="12268200"/>
            <a:ext cx="281940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Three </a:t>
            </a:r>
            <a:r>
              <a:rPr lang="en-US" sz="1400" b="1" dirty="0" smtClean="0">
                <a:solidFill>
                  <a:srgbClr val="000000"/>
                </a:solidFill>
              </a:rPr>
              <a:t>streamflow metrics: </a:t>
            </a:r>
            <a:r>
              <a:rPr lang="en-US" sz="1400" b="1" dirty="0">
                <a:solidFill>
                  <a:srgbClr val="000000"/>
                </a:solidFill>
              </a:rPr>
              <a:t>α, </a:t>
            </a:r>
            <a:r>
              <a:rPr lang="en-US" sz="1400" b="1" dirty="0" err="1" smtClean="0">
                <a:solidFill>
                  <a:srgbClr val="000000"/>
                </a:solidFill>
              </a:rPr>
              <a:t>λ</a:t>
            </a:r>
            <a:r>
              <a:rPr lang="en-US" sz="1400" b="1" dirty="0" smtClean="0">
                <a:solidFill>
                  <a:srgbClr val="000000"/>
                </a:solidFill>
              </a:rPr>
              <a:t>, average streamflow, describe </a:t>
            </a:r>
            <a:r>
              <a:rPr lang="en-US" sz="1400" b="1" dirty="0" smtClean="0"/>
              <a:t>changes attributable to irrigation.</a:t>
            </a:r>
            <a:endParaRPr lang="en-US" sz="1400" b="1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15"/>
          <a:srcRect t="2627"/>
          <a:stretch/>
        </p:blipFill>
        <p:spPr>
          <a:xfrm>
            <a:off x="5267570" y="6928058"/>
            <a:ext cx="3952630" cy="2596942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7996168" y="9294168"/>
            <a:ext cx="12240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Source: Daily Republic</a:t>
            </a:r>
            <a:endParaRPr lang="en-US" sz="900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 rotWithShape="1">
          <a:blip r:embed="rId16"/>
          <a:srcRect l="3272" r="6867"/>
          <a:stretch/>
        </p:blipFill>
        <p:spPr>
          <a:xfrm>
            <a:off x="1050122" y="6934200"/>
            <a:ext cx="4055278" cy="259080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1068715" y="9296400"/>
            <a:ext cx="19030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Source: Jim Hawthorne Photography</a:t>
            </a:r>
            <a:endParaRPr lang="en-US" sz="900" dirty="0"/>
          </a:p>
        </p:txBody>
      </p:sp>
      <p:sp>
        <p:nvSpPr>
          <p:cNvPr id="136" name="TextBox 135"/>
          <p:cNvSpPr txBox="1"/>
          <p:nvPr/>
        </p:nvSpPr>
        <p:spPr>
          <a:xfrm>
            <a:off x="3048000" y="9829800"/>
            <a:ext cx="198120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1. Exploration</a:t>
            </a:r>
          </a:p>
          <a:p>
            <a:pPr algn="ctr"/>
            <a:r>
              <a:rPr lang="en-US" sz="1600" dirty="0"/>
              <a:t>M</a:t>
            </a:r>
            <a:r>
              <a:rPr lang="en-US" sz="1600" dirty="0" smtClean="0"/>
              <a:t>odel streamflow resulting from four separate irrigation sources.</a:t>
            </a:r>
            <a:endParaRPr lang="en-US" sz="1600" dirty="0"/>
          </a:p>
        </p:txBody>
      </p:sp>
      <p:sp>
        <p:nvSpPr>
          <p:cNvPr id="137" name="TextBox 136"/>
          <p:cNvSpPr txBox="1"/>
          <p:nvPr/>
        </p:nvSpPr>
        <p:spPr>
          <a:xfrm>
            <a:off x="7239000" y="9829800"/>
            <a:ext cx="19812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2. Prediction</a:t>
            </a:r>
          </a:p>
          <a:p>
            <a:pPr algn="ctr"/>
            <a:r>
              <a:rPr lang="en-US" sz="1600" dirty="0" smtClean="0"/>
              <a:t>Relate irrigation regimes back to streamflow.</a:t>
            </a:r>
            <a:endParaRPr lang="en-US" sz="1600" dirty="0"/>
          </a:p>
        </p:txBody>
      </p:sp>
      <p:grpSp>
        <p:nvGrpSpPr>
          <p:cNvPr id="127" name="Group 126"/>
          <p:cNvGrpSpPr/>
          <p:nvPr/>
        </p:nvGrpSpPr>
        <p:grpSpPr>
          <a:xfrm>
            <a:off x="9906000" y="14630400"/>
            <a:ext cx="7772400" cy="1268456"/>
            <a:chOff x="9829800" y="6172547"/>
            <a:chExt cx="8001000" cy="1355789"/>
          </a:xfrm>
        </p:grpSpPr>
        <p:sp>
          <p:nvSpPr>
            <p:cNvPr id="42" name="TextBox 41"/>
            <p:cNvSpPr txBox="1"/>
            <p:nvPr/>
          </p:nvSpPr>
          <p:spPr>
            <a:xfrm>
              <a:off x="9829800" y="6172547"/>
              <a:ext cx="8001000" cy="6250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In addition to fingerprints, two scenarios allow us to eliminate certain source possibilities. Catchments that belong to these scenarios are unlikely to use that source.</a:t>
              </a:r>
              <a:endParaRPr lang="en-US" sz="1600" dirty="0" smtClean="0"/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 rotWithShape="1">
            <a:blip r:embed="rId17"/>
            <a:srcRect b="31262"/>
            <a:stretch/>
          </p:blipFill>
          <p:spPr>
            <a:xfrm>
              <a:off x="10774680" y="6742666"/>
              <a:ext cx="5532120" cy="785670"/>
            </a:xfrm>
            <a:prstGeom prst="rect">
              <a:avLst/>
            </a:prstGeom>
          </p:spPr>
        </p:pic>
      </p:grpSp>
      <p:grpSp>
        <p:nvGrpSpPr>
          <p:cNvPr id="143" name="Group 142"/>
          <p:cNvGrpSpPr/>
          <p:nvPr/>
        </p:nvGrpSpPr>
        <p:grpSpPr>
          <a:xfrm>
            <a:off x="9829800" y="3733800"/>
            <a:ext cx="609600" cy="685800"/>
            <a:chOff x="11125200" y="4648200"/>
            <a:chExt cx="5207000" cy="5257800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125200" y="4648200"/>
              <a:ext cx="5207000" cy="51943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42" name="Oval 141"/>
            <p:cNvSpPr/>
            <p:nvPr/>
          </p:nvSpPr>
          <p:spPr>
            <a:xfrm>
              <a:off x="11125200" y="4724400"/>
              <a:ext cx="5105400" cy="51816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6" name="Curved Connector 145"/>
          <p:cNvCxnSpPr/>
          <p:nvPr/>
        </p:nvCxnSpPr>
        <p:spPr>
          <a:xfrm>
            <a:off x="1447800" y="10363200"/>
            <a:ext cx="1219200" cy="1143000"/>
          </a:xfrm>
          <a:prstGeom prst="curvedConnector3">
            <a:avLst>
              <a:gd name="adj1" fmla="val 4042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urved Connector 156"/>
          <p:cNvCxnSpPr/>
          <p:nvPr/>
        </p:nvCxnSpPr>
        <p:spPr>
          <a:xfrm rot="16200000" flipV="1">
            <a:off x="5981700" y="10248900"/>
            <a:ext cx="1143000" cy="914400"/>
          </a:xfrm>
          <a:prstGeom prst="curvedConnector3">
            <a:avLst>
              <a:gd name="adj1" fmla="val 102289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5" name="Picture 16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011400" y="3962400"/>
            <a:ext cx="2667000" cy="1104122"/>
          </a:xfrm>
          <a:prstGeom prst="rect">
            <a:avLst/>
          </a:prstGeom>
        </p:spPr>
      </p:pic>
      <p:sp>
        <p:nvSpPr>
          <p:cNvPr id="175" name="TextBox 174"/>
          <p:cNvSpPr txBox="1"/>
          <p:nvPr/>
        </p:nvSpPr>
        <p:spPr>
          <a:xfrm>
            <a:off x="15011400" y="6400800"/>
            <a:ext cx="2819400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Fingerprints differ across sources and catchment types</a:t>
            </a:r>
            <a:endParaRPr lang="en-US" sz="1600" dirty="0"/>
          </a:p>
        </p:txBody>
      </p:sp>
      <p:sp>
        <p:nvSpPr>
          <p:cNvPr id="176" name="TextBox 175"/>
          <p:cNvSpPr txBox="1"/>
          <p:nvPr/>
        </p:nvSpPr>
        <p:spPr>
          <a:xfrm>
            <a:off x="15011400" y="5257800"/>
            <a:ext cx="28194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For arid catchments, river cannot supply irrigation and change in metrics is zero</a:t>
            </a:r>
            <a:endParaRPr lang="en-US" sz="1600" dirty="0"/>
          </a:p>
        </p:txBody>
      </p:sp>
      <p:sp>
        <p:nvSpPr>
          <p:cNvPr id="203" name="TextBox 202"/>
          <p:cNvSpPr txBox="1"/>
          <p:nvPr/>
        </p:nvSpPr>
        <p:spPr>
          <a:xfrm rot="5400000">
            <a:off x="15771167" y="9770375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α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07" name="TextBox 206"/>
          <p:cNvSpPr txBox="1"/>
          <p:nvPr/>
        </p:nvSpPr>
        <p:spPr>
          <a:xfrm rot="5400000">
            <a:off x="15375441" y="12500301"/>
            <a:ext cx="118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average  Q</a:t>
            </a:r>
            <a:endParaRPr lang="en-US" sz="1800" dirty="0"/>
          </a:p>
        </p:txBody>
      </p:sp>
      <p:pic>
        <p:nvPicPr>
          <p:cNvPr id="216" name="Picture 215"/>
          <p:cNvPicPr>
            <a:picLocks noChangeAspect="1"/>
          </p:cNvPicPr>
          <p:nvPr/>
        </p:nvPicPr>
        <p:blipFill rotWithShape="1">
          <a:blip r:embed="rId8"/>
          <a:srcRect l="34677" t="7261" r="26827" b="-1"/>
          <a:stretch/>
        </p:blipFill>
        <p:spPr>
          <a:xfrm rot="16200000">
            <a:off x="16739004" y="8559397"/>
            <a:ext cx="3048165" cy="254972"/>
          </a:xfrm>
          <a:prstGeom prst="rect">
            <a:avLst/>
          </a:prstGeom>
        </p:spPr>
      </p:pic>
      <p:pic>
        <p:nvPicPr>
          <p:cNvPr id="217" name="Picture 216"/>
          <p:cNvPicPr>
            <a:picLocks noChangeAspect="1"/>
          </p:cNvPicPr>
          <p:nvPr/>
        </p:nvPicPr>
        <p:blipFill rotWithShape="1">
          <a:blip r:embed="rId7"/>
          <a:srcRect l="39103" t="17277" r="31944" b="-7577"/>
          <a:stretch/>
        </p:blipFill>
        <p:spPr>
          <a:xfrm>
            <a:off x="20269200" y="11582400"/>
            <a:ext cx="2474158" cy="285793"/>
          </a:xfrm>
          <a:prstGeom prst="rect">
            <a:avLst/>
          </a:prstGeom>
        </p:spPr>
      </p:pic>
      <p:sp>
        <p:nvSpPr>
          <p:cNvPr id="223" name="Regular Pentagon 222"/>
          <p:cNvSpPr/>
          <p:nvPr/>
        </p:nvSpPr>
        <p:spPr>
          <a:xfrm>
            <a:off x="16992600" y="3428999"/>
            <a:ext cx="228600" cy="228601"/>
          </a:xfrm>
          <a:prstGeom prst="pentagon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" name="Picture 22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516600" y="4267200"/>
            <a:ext cx="2039471" cy="1143000"/>
          </a:xfrm>
          <a:prstGeom prst="rect">
            <a:avLst/>
          </a:prstGeom>
        </p:spPr>
      </p:pic>
      <p:pic>
        <p:nvPicPr>
          <p:cNvPr id="226" name="Picture 22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936200" y="4191000"/>
            <a:ext cx="1930670" cy="1219200"/>
          </a:xfrm>
          <a:prstGeom prst="rect">
            <a:avLst/>
          </a:prstGeom>
        </p:spPr>
      </p:pic>
      <p:pic>
        <p:nvPicPr>
          <p:cNvPr id="227" name="Picture 22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802600" y="4231106"/>
            <a:ext cx="1752600" cy="1179094"/>
          </a:xfrm>
          <a:prstGeom prst="rect">
            <a:avLst/>
          </a:prstGeom>
        </p:spPr>
      </p:pic>
      <p:sp>
        <p:nvSpPr>
          <p:cNvPr id="233" name="TextBox 232"/>
          <p:cNvSpPr txBox="1"/>
          <p:nvPr/>
        </p:nvSpPr>
        <p:spPr>
          <a:xfrm>
            <a:off x="24917400" y="6324600"/>
            <a:ext cx="15240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Irrigation is provided without negative impact</a:t>
            </a:r>
            <a:endParaRPr lang="en-US" sz="1600" dirty="0"/>
          </a:p>
        </p:txBody>
      </p:sp>
      <p:cxnSp>
        <p:nvCxnSpPr>
          <p:cNvPr id="234" name="Straight Arrow Connector 233"/>
          <p:cNvCxnSpPr>
            <a:stCxn id="233" idx="1"/>
          </p:cNvCxnSpPr>
          <p:nvPr/>
        </p:nvCxnSpPr>
        <p:spPr>
          <a:xfrm flipH="1">
            <a:off x="24536400" y="6863209"/>
            <a:ext cx="381000" cy="4519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/>
          <p:nvPr/>
        </p:nvCxnSpPr>
        <p:spPr>
          <a:xfrm flipH="1">
            <a:off x="21793200" y="5410200"/>
            <a:ext cx="1371600" cy="2362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225" idx="2"/>
          </p:cNvCxnSpPr>
          <p:nvPr/>
        </p:nvCxnSpPr>
        <p:spPr>
          <a:xfrm flipH="1">
            <a:off x="19507200" y="5410200"/>
            <a:ext cx="29136" cy="12954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7" name="Picture 24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841201" y="9982200"/>
            <a:ext cx="1205140" cy="1828800"/>
          </a:xfrm>
          <a:prstGeom prst="rect">
            <a:avLst/>
          </a:prstGeom>
        </p:spPr>
      </p:pic>
      <p:cxnSp>
        <p:nvCxnSpPr>
          <p:cNvPr id="259" name="Straight Arrow Connector 258"/>
          <p:cNvCxnSpPr/>
          <p:nvPr/>
        </p:nvCxnSpPr>
        <p:spPr>
          <a:xfrm flipH="1">
            <a:off x="23469600" y="11125200"/>
            <a:ext cx="13716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2" name="TextBox 271"/>
          <p:cNvSpPr txBox="1"/>
          <p:nvPr/>
        </p:nvSpPr>
        <p:spPr>
          <a:xfrm>
            <a:off x="16383000" y="11734800"/>
            <a:ext cx="14478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Average streamflow decreases for shallow aquifer sourcing, and increases for imports.</a:t>
            </a:r>
            <a:endParaRPr lang="en-US" sz="1600" dirty="0"/>
          </a:p>
        </p:txBody>
      </p:sp>
      <p:sp>
        <p:nvSpPr>
          <p:cNvPr id="273" name="TextBox 272"/>
          <p:cNvSpPr txBox="1"/>
          <p:nvPr/>
        </p:nvSpPr>
        <p:spPr>
          <a:xfrm>
            <a:off x="16306800" y="9144000"/>
            <a:ext cx="1524000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α decreases as irrigation generates frequent, but smaller, streamflow peaks.</a:t>
            </a:r>
            <a:endParaRPr lang="en-US" sz="1600" dirty="0"/>
          </a:p>
        </p:txBody>
      </p:sp>
      <p:sp>
        <p:nvSpPr>
          <p:cNvPr id="277" name="TextBox 276"/>
          <p:cNvSpPr txBox="1"/>
          <p:nvPr/>
        </p:nvSpPr>
        <p:spPr>
          <a:xfrm>
            <a:off x="24917400" y="8686800"/>
            <a:ext cx="1524000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Irrigation needs are unfulfilled, but cause water crisis</a:t>
            </a:r>
            <a:endParaRPr lang="en-US" sz="1600" dirty="0"/>
          </a:p>
        </p:txBody>
      </p:sp>
      <p:cxnSp>
        <p:nvCxnSpPr>
          <p:cNvPr id="280" name="Straight Arrow Connector 279"/>
          <p:cNvCxnSpPr>
            <a:stCxn id="277" idx="1"/>
          </p:cNvCxnSpPr>
          <p:nvPr/>
        </p:nvCxnSpPr>
        <p:spPr>
          <a:xfrm flipH="1">
            <a:off x="24612600" y="9225409"/>
            <a:ext cx="304800" cy="2995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8" name="Picture 29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829800" y="4572000"/>
            <a:ext cx="655608" cy="3505200"/>
          </a:xfrm>
          <a:prstGeom prst="rect">
            <a:avLst/>
          </a:prstGeom>
        </p:spPr>
      </p:pic>
      <p:pic>
        <p:nvPicPr>
          <p:cNvPr id="299" name="Picture 29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30762" y="3810000"/>
            <a:ext cx="1228854" cy="4114801"/>
          </a:xfrm>
          <a:prstGeom prst="rect">
            <a:avLst/>
          </a:prstGeom>
        </p:spPr>
      </p:pic>
      <p:pic>
        <p:nvPicPr>
          <p:cNvPr id="300" name="Picture 29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039600" y="3810000"/>
            <a:ext cx="1268151" cy="4343400"/>
          </a:xfrm>
          <a:prstGeom prst="rect">
            <a:avLst/>
          </a:prstGeom>
        </p:spPr>
      </p:pic>
      <p:pic>
        <p:nvPicPr>
          <p:cNvPr id="301" name="Picture 30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563600" y="3733800"/>
            <a:ext cx="1235884" cy="4800600"/>
          </a:xfrm>
          <a:prstGeom prst="rect">
            <a:avLst/>
          </a:prstGeom>
        </p:spPr>
      </p:pic>
      <p:pic>
        <p:nvPicPr>
          <p:cNvPr id="303" name="Picture 30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9677399" y="8610600"/>
            <a:ext cx="6089891" cy="5715000"/>
          </a:xfrm>
          <a:prstGeom prst="rect">
            <a:avLst/>
          </a:prstGeom>
        </p:spPr>
      </p:pic>
      <p:cxnSp>
        <p:nvCxnSpPr>
          <p:cNvPr id="306" name="Straight Arrow Connector 305"/>
          <p:cNvCxnSpPr/>
          <p:nvPr/>
        </p:nvCxnSpPr>
        <p:spPr>
          <a:xfrm>
            <a:off x="20955000" y="5410200"/>
            <a:ext cx="0" cy="2667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25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24801</TotalTime>
  <Words>555</Words>
  <Application>Microsoft Macintosh PowerPoint</Application>
  <PresentationFormat>Custom</PresentationFormat>
  <Paragraphs>47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Genigraphics LLC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Genigraphics Research Poster Template 42x60</dc:title>
  <dc:creator>Jay Larson</dc:creator>
  <dc:description>Quality poster printing
www.genigraphics.com
1-800-790-4001</dc:description>
  <cp:lastModifiedBy>Ming Zhang</cp:lastModifiedBy>
  <cp:revision>203</cp:revision>
  <cp:lastPrinted>2013-02-12T02:21:55Z</cp:lastPrinted>
  <dcterms:created xsi:type="dcterms:W3CDTF">2013-02-10T21:14:48Z</dcterms:created>
  <dcterms:modified xsi:type="dcterms:W3CDTF">2016-12-05T19:58:31Z</dcterms:modified>
</cp:coreProperties>
</file>